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2" r:id="rId2"/>
    <p:sldMasterId id="2147483963" r:id="rId3"/>
  </p:sldMasterIdLst>
  <p:notesMasterIdLst>
    <p:notesMasterId r:id="rId39"/>
  </p:notesMasterIdLst>
  <p:sldIdLst>
    <p:sldId id="256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81" r:id="rId23"/>
    <p:sldId id="283" r:id="rId24"/>
    <p:sldId id="284" r:id="rId25"/>
    <p:sldId id="286" r:id="rId26"/>
    <p:sldId id="282" r:id="rId27"/>
    <p:sldId id="285" r:id="rId28"/>
    <p:sldId id="287" r:id="rId29"/>
    <p:sldId id="267" r:id="rId30"/>
    <p:sldId id="291" r:id="rId31"/>
    <p:sldId id="294" r:id="rId32"/>
    <p:sldId id="295" r:id="rId33"/>
    <p:sldId id="290" r:id="rId34"/>
    <p:sldId id="288" r:id="rId35"/>
    <p:sldId id="289" r:id="rId36"/>
    <p:sldId id="296" r:id="rId37"/>
    <p:sldId id="261" r:id="rId38"/>
  </p:sldIdLst>
  <p:sldSz cx="14630400" cy="8229600"/>
  <p:notesSz cx="6858000" cy="9144000"/>
  <p:defaultTextStyle>
    <a:defPPr>
      <a:defRPr lang="en-US"/>
    </a:defPPr>
    <a:lvl1pPr marL="0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078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153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17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291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365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436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507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575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5A0AD92-78D2-7545-8A6E-2D1143DEE447}">
          <p14:sldIdLst>
            <p14:sldId id="256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Internal" id="{DFDF6057-6F56-0A4B-80A0-ED3AEB99BC51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3"/>
            <p14:sldId id="284"/>
          </p14:sldIdLst>
        </p14:section>
        <p14:section name="External" id="{12EBF746-B408-3B42-A6BB-C37BBA4D52D1}">
          <p14:sldIdLst>
            <p14:sldId id="286"/>
            <p14:sldId id="282"/>
            <p14:sldId id="285"/>
            <p14:sldId id="287"/>
          </p14:sldIdLst>
        </p14:section>
        <p14:section name="Wrap-up" id="{9B21D6A9-D22A-6F46-9E9C-1F1B65250E21}">
          <p14:sldIdLst>
            <p14:sldId id="267"/>
            <p14:sldId id="291"/>
            <p14:sldId id="294"/>
            <p14:sldId id="295"/>
            <p14:sldId id="290"/>
            <p14:sldId id="288"/>
            <p14:sldId id="289"/>
            <p14:sldId id="296"/>
            <p14:sldId id="261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7" autoAdjust="0"/>
  </p:normalViewPr>
  <p:slideViewPr>
    <p:cSldViewPr snapToGrid="0" snapToObjects="1">
      <p:cViewPr>
        <p:scale>
          <a:sx n="85" d="100"/>
          <a:sy n="85" d="100"/>
        </p:scale>
        <p:origin x="-2008" y="-41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B9CD1-8348-5D43-AF7D-C40BD394FCCB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8313-9743-2E4C-9056-7F1F3442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7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years ago, I lived</a:t>
            </a:r>
            <a:r>
              <a:rPr lang="en-US" baseline="0" dirty="0" smtClean="0"/>
              <a:t>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47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904F0-8750-3E4E-8210-8664DFCE6E1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324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left Columbus</a:t>
            </a:r>
            <a:r>
              <a:rPr lang="en-US" baseline="0" dirty="0" smtClean="0"/>
              <a:t> in 1987.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build “community”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Speaking</a:t>
            </a:r>
            <a:r>
              <a:rPr lang="en-US" baseline="0" dirty="0" smtClean="0"/>
              <a:t> of “The public”</a:t>
            </a:r>
            <a:r>
              <a:rPr lang="mr-IN" baseline="0" dirty="0" smtClean="0"/>
              <a:t>…</a:t>
            </a:r>
            <a:r>
              <a:rPr lang="en-US" baseline="0" dirty="0" smtClean="0"/>
              <a:t>.let’s take a look at how you can start to expand beyond your company’s four walls and participate in the larger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8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Listen, learn,</a:t>
            </a:r>
            <a:r>
              <a:rPr lang="en-US" baseline="0" dirty="0" smtClean="0"/>
              <a:t> present, interact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Hire or be hired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Form bonds, get to know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2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of </a:t>
            </a:r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4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we've learned</a:t>
            </a:r>
          </a:p>
          <a:p>
            <a:r>
              <a:rPr lang="en-US" dirty="0" smtClean="0"/>
              <a:t>Fast, efficient, software driven</a:t>
            </a:r>
          </a:p>
          <a:p>
            <a:r>
              <a:rPr lang="en-US" dirty="0" smtClean="0"/>
              <a:t>Happy people...</a:t>
            </a:r>
          </a:p>
          <a:p>
            <a:r>
              <a:rPr lang="en-US" dirty="0" smtClean="0"/>
              <a:t>In that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A8D2D-C38A-6541-881E-768B513BACD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9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Happy people</a:t>
            </a:r>
          </a:p>
          <a:p>
            <a:r>
              <a:rPr lang="en-US" dirty="0" smtClean="0"/>
              <a:t>Culture + Technology</a:t>
            </a:r>
          </a:p>
          <a:p>
            <a:r>
              <a:rPr lang="en-US" dirty="0" smtClean="0"/>
              <a:t>Virtuous Cycle</a:t>
            </a:r>
          </a:p>
          <a:p>
            <a:r>
              <a:rPr lang="en-US" dirty="0" smtClean="0"/>
              <a:t>Example is workflow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dirty="0" err="1" smtClean="0"/>
              <a:t>rcEUS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32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4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860" y="746438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61620"/>
          </a:xfrm>
        </p:spPr>
        <p:txBody>
          <a:bodyPr wrap="square" lIns="82271" tIns="82271" rIns="82271" bIns="82271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35" indent="0">
              <a:buNone/>
              <a:defRPr sz="1900" b="1"/>
            </a:lvl2pPr>
            <a:lvl3pPr marL="548455" indent="0">
              <a:buNone/>
              <a:defRPr sz="1900" b="1"/>
            </a:lvl3pPr>
            <a:lvl4pPr marL="756028" indent="0">
              <a:buNone/>
              <a:defRPr sz="1900" b="1"/>
            </a:lvl4pPr>
            <a:lvl5pPr marL="961698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4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69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9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07" y="1159527"/>
            <a:ext cx="5431006" cy="59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7"/>
            <a:ext cx="13408762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79" y="1371602"/>
            <a:ext cx="3730117" cy="553998"/>
          </a:xfrm>
          <a:prstGeom prst="rect">
            <a:avLst/>
          </a:prstGeom>
        </p:spPr>
        <p:txBody>
          <a:bodyPr wrap="square" lIns="109723" tIns="54862" rIns="109723" bIns="54862" anchor="ctr" anchorCtr="0">
            <a:spAutoFit/>
          </a:bodyPr>
          <a:lstStyle/>
          <a:p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3" tIns="54862" rIns="109723" bIns="54862">
            <a:normAutofit/>
          </a:bodyPr>
          <a:lstStyle>
            <a:lvl1pPr marL="0" marR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0" y="7620000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3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5ED223C7-4A72-474F-8D70-2AFBAEF441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6F42E9CA-CE9A-AE44-9922-E9E3B150429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008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4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6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8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1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1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215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198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813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2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28" indent="0">
              <a:buNone/>
              <a:defRPr sz="2900" b="1"/>
            </a:lvl2pPr>
            <a:lvl3pPr marL="1303244" indent="0">
              <a:buNone/>
              <a:defRPr sz="2600" b="1"/>
            </a:lvl3pPr>
            <a:lvl4pPr marL="1954885" indent="0">
              <a:buNone/>
              <a:defRPr sz="2300" b="1"/>
            </a:lvl4pPr>
            <a:lvl5pPr marL="2606490" indent="0">
              <a:buNone/>
              <a:defRPr sz="2300" b="1"/>
            </a:lvl5pPr>
            <a:lvl6pPr marL="3258112" indent="0">
              <a:buNone/>
              <a:defRPr sz="2300" b="1"/>
            </a:lvl6pPr>
            <a:lvl7pPr marL="3909767" indent="0">
              <a:buNone/>
              <a:defRPr sz="2300" b="1"/>
            </a:lvl7pPr>
            <a:lvl8pPr marL="4561352" indent="0">
              <a:buNone/>
              <a:defRPr sz="2300" b="1"/>
            </a:lvl8pPr>
            <a:lvl9pPr marL="52129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2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28" indent="0">
              <a:buNone/>
              <a:defRPr sz="2900" b="1"/>
            </a:lvl2pPr>
            <a:lvl3pPr marL="1303244" indent="0">
              <a:buNone/>
              <a:defRPr sz="2600" b="1"/>
            </a:lvl3pPr>
            <a:lvl4pPr marL="1954885" indent="0">
              <a:buNone/>
              <a:defRPr sz="2300" b="1"/>
            </a:lvl4pPr>
            <a:lvl5pPr marL="2606490" indent="0">
              <a:buNone/>
              <a:defRPr sz="2300" b="1"/>
            </a:lvl5pPr>
            <a:lvl6pPr marL="3258112" indent="0">
              <a:buNone/>
              <a:defRPr sz="2300" b="1"/>
            </a:lvl6pPr>
            <a:lvl7pPr marL="3909767" indent="0">
              <a:buNone/>
              <a:defRPr sz="2300" b="1"/>
            </a:lvl7pPr>
            <a:lvl8pPr marL="4561352" indent="0">
              <a:buNone/>
              <a:defRPr sz="2300" b="1"/>
            </a:lvl8pPr>
            <a:lvl9pPr marL="52129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007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090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651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995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8640" y="1371600"/>
            <a:ext cx="13441680" cy="630936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50926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448" indent="0">
              <a:buNone/>
              <a:defRPr/>
            </a:lvl2pPr>
            <a:lvl3pPr marL="547386" indent="0">
              <a:buNone/>
              <a:defRPr/>
            </a:lvl3pPr>
            <a:lvl4pPr marL="754576" indent="0">
              <a:buNone/>
              <a:defRPr/>
            </a:lvl4pPr>
            <a:lvl5pPr marL="959836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9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9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1" y="1670052"/>
            <a:ext cx="13408025" cy="4811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12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388" y="1577902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0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3" tIns="45716" rIns="91433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6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9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9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3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51" r:id="rId3"/>
    <p:sldLayoutId id="2147483943" r:id="rId4"/>
    <p:sldLayoutId id="2147483944" r:id="rId5"/>
    <p:sldLayoutId id="2147483945" r:id="rId6"/>
    <p:sldLayoutId id="2147483950" r:id="rId7"/>
    <p:sldLayoutId id="2147483946" r:id="rId8"/>
    <p:sldLayoutId id="214748394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4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23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41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17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86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8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7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7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4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55" indent="-270418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28" indent="-207574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699" indent="-205669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273" indent="-207574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8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7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280" tIns="65141" rIns="130280" bIns="6514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280" tIns="65141" rIns="130280" bIns="6514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6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</p:sldLayoutIdLst>
  <p:txStyles>
    <p:titleStyle>
      <a:lvl1pPr algn="ctr" defTabSz="651628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488722" indent="-488722" algn="l" defTabSz="651628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1058910" indent="-407254" algn="l" defTabSz="651628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629014" indent="-325802" algn="l" defTabSz="651628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2280685" indent="-325802" algn="l" defTabSz="651628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932306" indent="-325802" algn="l" defTabSz="651628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3583898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35554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87172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38782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1628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244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4885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6490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811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9767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135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1298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ei.chef.i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Community:  The Secret Ingredient for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9738" y="3676269"/>
            <a:ext cx="9875520" cy="504709"/>
          </a:xfrm>
        </p:spPr>
        <p:txBody>
          <a:bodyPr/>
          <a:lstStyle/>
          <a:p>
            <a:r>
              <a:rPr lang="en-US" dirty="0" smtClean="0"/>
              <a:t>Nathen Harvey</a:t>
            </a:r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perspective</a:t>
            </a: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2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perspective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Legal, Finance, Sales, Marketing, Business Development, Software Development, Systems Administrators, Security Professionals, Product</a:t>
            </a:r>
          </a:p>
        </p:txBody>
      </p:sp>
    </p:spTree>
    <p:extLst>
      <p:ext uri="{BB962C8B-B14F-4D97-AF65-F5344CB8AC3E}">
        <p14:creationId xmlns:p14="http://schemas.microsoft.com/office/powerpoint/2010/main" val="1458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3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1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BAA1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9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EC7509"/>
                </a:solidFill>
                <a:latin typeface="Arial"/>
              </a:rPr>
              <a:t>Record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it and post it internally</a:t>
            </a:r>
            <a:endParaRPr lang="en-US" sz="48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6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emo_Days_-_YouTube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Demo Days Playlist on YouTube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5579533" y="6481764"/>
            <a:ext cx="3471334" cy="3423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https://</a:t>
            </a:r>
            <a:r>
              <a:rPr lang="en-US" sz="2400" dirty="0" err="1"/>
              <a:t>goo.gl</a:t>
            </a:r>
            <a:r>
              <a:rPr lang="en-US" sz="2400" dirty="0"/>
              <a:t>/</a:t>
            </a:r>
            <a:r>
              <a:rPr lang="en-US" sz="2400" dirty="0" err="1"/>
              <a:t>UEfyKl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7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f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8838"/>
            <a:ext cx="14630400" cy="92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a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2916" y="0"/>
            <a:ext cx="14723316" cy="82818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81825" y="1390979"/>
            <a:ext cx="11066752" cy="544764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Post Mortems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chemeClr val="bg2"/>
                </a:solidFill>
                <a:latin typeface="Arial"/>
              </a:rPr>
              <a:t>Invoke the space</a:t>
            </a:r>
            <a:r>
              <a:rPr lang="en-US" sz="4200" dirty="0">
                <a:solidFill>
                  <a:schemeClr val="bg1"/>
                </a:solidFill>
                <a:latin typeface="Arial"/>
              </a:rPr>
              <a:t>:  here to learn, not blame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chemeClr val="accent4"/>
                </a:solidFill>
                <a:latin typeface="Arial"/>
              </a:rPr>
              <a:t>Describe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the incident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Establish the </a:t>
            </a:r>
            <a:r>
              <a:rPr lang="en-US" sz="4200" dirty="0">
                <a:solidFill>
                  <a:schemeClr val="accent5"/>
                </a:solidFill>
                <a:latin typeface="Arial"/>
              </a:rPr>
              <a:t>timeline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Identify </a:t>
            </a:r>
            <a:r>
              <a:rPr lang="en-US" sz="4200" dirty="0">
                <a:solidFill>
                  <a:schemeClr val="accent1"/>
                </a:solidFill>
                <a:latin typeface="Arial"/>
              </a:rPr>
              <a:t>contributing factors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customer </a:t>
            </a:r>
            <a:r>
              <a:rPr lang="en-US" sz="4200" dirty="0">
                <a:solidFill>
                  <a:schemeClr val="bg2"/>
                </a:solidFill>
                <a:latin typeface="Arial"/>
              </a:rPr>
              <a:t>impact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	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</a:t>
            </a:r>
            <a:r>
              <a:rPr lang="en-US" sz="4200" dirty="0">
                <a:solidFill>
                  <a:schemeClr val="accent4"/>
                </a:solidFill>
                <a:latin typeface="Arial"/>
              </a:rPr>
              <a:t>remediation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tasks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</a:t>
            </a:r>
            <a:r>
              <a:rPr lang="en-US" sz="4200" dirty="0">
                <a:solidFill>
                  <a:schemeClr val="accent5"/>
                </a:solidFill>
                <a:latin typeface="Arial"/>
              </a:rPr>
              <a:t>improvement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tasks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Occasional farmer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http://hugops.chef.io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9" name="Picture 8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10" name="Picture 9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9" y="5222225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er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1825" y="3006806"/>
            <a:ext cx="11066752" cy="221599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Post Mortems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Time to </a:t>
            </a:r>
            <a:r>
              <a:rPr lang="en-US" sz="4200" dirty="0">
                <a:solidFill>
                  <a:schemeClr val="bg2"/>
                </a:solidFill>
                <a:latin typeface="Arial"/>
              </a:rPr>
              <a:t>Detect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Time to </a:t>
            </a:r>
            <a:r>
              <a:rPr lang="en-US" sz="4200" dirty="0">
                <a:solidFill>
                  <a:schemeClr val="accent1"/>
                </a:solidFill>
                <a:latin typeface="Arial"/>
              </a:rPr>
              <a:t>Resolve</a:t>
            </a:r>
          </a:p>
        </p:txBody>
      </p:sp>
    </p:spTree>
    <p:extLst>
      <p:ext uri="{BB962C8B-B14F-4D97-AF65-F5344CB8AC3E}">
        <p14:creationId xmlns:p14="http://schemas.microsoft.com/office/powerpoint/2010/main" val="39340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Mortems </a:t>
            </a:r>
            <a:r>
              <a:rPr lang="mr-IN" dirty="0" smtClean="0"/>
              <a:t>–</a:t>
            </a:r>
            <a:r>
              <a:rPr lang="en-US" dirty="0" smtClean="0"/>
              <a:t> Who Attends?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Incident commander</a:t>
            </a:r>
          </a:p>
          <a:p>
            <a:pPr lvl="1"/>
            <a:r>
              <a:rPr lang="en-US" dirty="0" smtClean="0"/>
              <a:t>People actively involved in incident response</a:t>
            </a:r>
          </a:p>
          <a:p>
            <a:pPr lvl="1"/>
            <a:r>
              <a:rPr lang="en-US" dirty="0" smtClean="0"/>
              <a:t>Representative from each team likely to receive action items</a:t>
            </a:r>
          </a:p>
          <a:p>
            <a:r>
              <a:rPr lang="en-US" dirty="0" smtClean="0"/>
              <a:t>Invited</a:t>
            </a:r>
          </a:p>
          <a:p>
            <a:pPr lvl="1"/>
            <a:r>
              <a:rPr lang="en-US" dirty="0" smtClean="0"/>
              <a:t>Engineering, Operations, and everything in-between</a:t>
            </a:r>
          </a:p>
          <a:p>
            <a:pPr lvl="1"/>
            <a:r>
              <a:rPr lang="en-US" dirty="0" smtClean="0"/>
              <a:t>The entire company</a:t>
            </a:r>
          </a:p>
        </p:txBody>
      </p:sp>
    </p:spTree>
    <p:extLst>
      <p:ext uri="{BB962C8B-B14F-4D97-AF65-F5344CB8AC3E}">
        <p14:creationId xmlns:p14="http://schemas.microsoft.com/office/powerpoint/2010/main" val="14452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Mortems </a:t>
            </a:r>
            <a:r>
              <a:rPr lang="mr-IN" dirty="0" smtClean="0"/>
              <a:t>–</a:t>
            </a:r>
            <a:r>
              <a:rPr lang="en-US" dirty="0" smtClean="0"/>
              <a:t> Who Attends?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Incident commander</a:t>
            </a:r>
          </a:p>
          <a:p>
            <a:pPr lvl="1"/>
            <a:r>
              <a:rPr lang="en-US" dirty="0" smtClean="0"/>
              <a:t>People actively involved in incident response</a:t>
            </a:r>
          </a:p>
          <a:p>
            <a:pPr lvl="1"/>
            <a:r>
              <a:rPr lang="en-US" dirty="0" smtClean="0"/>
              <a:t>Representative from each team likely to receive action items</a:t>
            </a:r>
          </a:p>
          <a:p>
            <a:r>
              <a:rPr lang="en-US" dirty="0" smtClean="0"/>
              <a:t>Invited</a:t>
            </a:r>
          </a:p>
          <a:p>
            <a:pPr lvl="1"/>
            <a:r>
              <a:rPr lang="en-US" dirty="0" smtClean="0"/>
              <a:t>Engineering, Operations, and everything in-between</a:t>
            </a:r>
          </a:p>
          <a:p>
            <a:pPr lvl="1"/>
            <a:r>
              <a:rPr lang="en-US" dirty="0" smtClean="0"/>
              <a:t>The entire company</a:t>
            </a:r>
          </a:p>
          <a:p>
            <a:pPr lvl="1"/>
            <a:r>
              <a:rPr lang="en-US" sz="5400" dirty="0">
                <a:solidFill>
                  <a:schemeClr val="accent3"/>
                </a:solidFill>
              </a:rPr>
              <a:t>The public</a:t>
            </a:r>
          </a:p>
        </p:txBody>
      </p:sp>
      <p:pic>
        <p:nvPicPr>
          <p:cNvPr id="4" name="Picture 3" descr="Nell_Shamrell_-_YouT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3" y="1158040"/>
            <a:ext cx="5245100" cy="2146300"/>
          </a:xfrm>
          <a:prstGeom prst="rect">
            <a:avLst/>
          </a:prstGeom>
        </p:spPr>
      </p:pic>
      <p:pic>
        <p:nvPicPr>
          <p:cNvPr id="5" name="Picture 4" descr="Nathen_Harvey_-_YouTub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3" y="3304339"/>
            <a:ext cx="2540000" cy="1866900"/>
          </a:xfrm>
          <a:prstGeom prst="rect">
            <a:avLst/>
          </a:prstGeom>
        </p:spPr>
      </p:pic>
      <p:pic>
        <p:nvPicPr>
          <p:cNvPr id="6" name="Picture 5" descr="Nathen_Harvey_-_YouTub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3" y="3304339"/>
            <a:ext cx="254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- https://</a:t>
            </a:r>
            <a:r>
              <a:rPr lang="en-US" dirty="0" err="1"/>
              <a:t>goo.gl</a:t>
            </a:r>
            <a:r>
              <a:rPr lang="en-US" dirty="0"/>
              <a:t>/</a:t>
            </a:r>
            <a:r>
              <a:rPr lang="en-US" dirty="0" err="1"/>
              <a:t>LqYhEA</a:t>
            </a:r>
            <a:endParaRPr lang="en-US" dirty="0"/>
          </a:p>
        </p:txBody>
      </p:sp>
      <p:pic>
        <p:nvPicPr>
          <p:cNvPr id="4" name="Content Placeholder 3" descr="slack.pn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69" r="-891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76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evOps_Meetups_-_Meetup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4" b="23004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Meetups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4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pic>
        <p:nvPicPr>
          <p:cNvPr id="6" name="Picture Placeholder 5" descr="DevOpsDay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82"/>
          <a:stretch/>
        </p:blipFill>
        <p:spPr/>
      </p:pic>
    </p:spTree>
    <p:extLst>
      <p:ext uri="{BB962C8B-B14F-4D97-AF65-F5344CB8AC3E}">
        <p14:creationId xmlns:p14="http://schemas.microsoft.com/office/powerpoint/2010/main" val="5340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How_people_build_software_·_GitHub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 b="1015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ave-the-prin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-712801"/>
            <a:ext cx="14630400" cy="9820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5" y="2202920"/>
            <a:ext cx="11066752" cy="4247317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DEVOPS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 sz="4800" i="1" dirty="0">
                <a:solidFill>
                  <a:srgbClr val="FFFFFF"/>
                </a:solidFill>
                <a:latin typeface="Arial"/>
              </a:rPr>
              <a:t>A cultural and professional movement, focused on how we build and operate high velocity organizations, born from the experiences of its practitioners.</a:t>
            </a:r>
          </a:p>
        </p:txBody>
      </p:sp>
    </p:spTree>
    <p:extLst>
      <p:ext uri="{BB962C8B-B14F-4D97-AF65-F5344CB8AC3E}">
        <p14:creationId xmlns:p14="http://schemas.microsoft.com/office/powerpoint/2010/main" val="343298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-over-proces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8" t="11962" r="4918" b="11962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67316" y="1944939"/>
            <a:ext cx="10095770" cy="4339724"/>
            <a:chOff x="3739174" y="2587370"/>
            <a:chExt cx="11217522" cy="4821916"/>
          </a:xfrm>
        </p:grpSpPr>
        <p:sp>
          <p:nvSpPr>
            <p:cNvPr id="10" name="Round Diagonal Corner Rectangle 9"/>
            <p:cNvSpPr/>
            <p:nvPr/>
          </p:nvSpPr>
          <p:spPr bwMode="auto">
            <a:xfrm>
              <a:off x="3739174" y="2587370"/>
              <a:ext cx="11217522" cy="4821916"/>
            </a:xfrm>
            <a:prstGeom prst="round2DiagRect">
              <a:avLst/>
            </a:prstGeom>
            <a:solidFill>
              <a:schemeClr val="bg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4BAAA3"/>
                  </a:solidFill>
                  <a:latin typeface="Gill Sans Light"/>
                  <a:cs typeface="Gill Sans Light"/>
                </a:rPr>
                <a:t>People</a:t>
              </a:r>
            </a:p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5AA2DB"/>
                  </a:solidFill>
                  <a:latin typeface="Gill Sans Light"/>
                  <a:cs typeface="Gill Sans Light"/>
                </a:rPr>
                <a:t>Products</a:t>
              </a:r>
            </a:p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FBAA13"/>
                  </a:solidFill>
                  <a:latin typeface="Gill Sans Light"/>
                  <a:cs typeface="Gill Sans Light"/>
                </a:rPr>
                <a:t>Companies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021376" y="4351490"/>
              <a:ext cx="10700152" cy="47043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32674" y="5938705"/>
              <a:ext cx="10700152" cy="47043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6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1371600"/>
            <a:ext cx="14630400" cy="10972800"/>
            <a:chOff x="0" y="-1524000"/>
            <a:chExt cx="16256000" cy="12192000"/>
          </a:xfrm>
        </p:grpSpPr>
        <p:pic>
          <p:nvPicPr>
            <p:cNvPr id="3" name="Picture 2" descr="circle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1524000"/>
              <a:ext cx="16256000" cy="12192000"/>
            </a:xfrm>
            <a:prstGeom prst="rect">
              <a:avLst/>
            </a:prstGeom>
          </p:spPr>
        </p:pic>
        <p:pic>
          <p:nvPicPr>
            <p:cNvPr id="8" name="Picture 7" descr="culture-people-technolog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008" y="1265848"/>
              <a:ext cx="6000750" cy="600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1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50144" y="2662518"/>
            <a:ext cx="11850624" cy="851640"/>
          </a:xfrm>
          <a:prstGeom prst="rect">
            <a:avLst/>
          </a:prstGeom>
        </p:spPr>
        <p:txBody>
          <a:bodyPr vert="horz" lIns="109717" tIns="54858" rIns="109717" bIns="5485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3F5364"/>
                </a:solidFill>
                <a:latin typeface="Gill Sans Light"/>
                <a:ea typeface="Gill Sans SemiBold" charset="0"/>
                <a:cs typeface="Gill Sans Light"/>
              </a:rPr>
              <a:t>Non-bullet slide</a:t>
            </a:r>
            <a:endParaRPr lang="en-US" sz="4300" dirty="0">
              <a:solidFill>
                <a:srgbClr val="3F5364"/>
              </a:solidFill>
              <a:latin typeface="Gill Sans Light"/>
              <a:ea typeface="Gill Sans SemiBold" charset="0"/>
              <a:cs typeface="Gill Sans Light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50144" y="3385071"/>
            <a:ext cx="11850624" cy="605651"/>
          </a:xfrm>
          <a:prstGeom prst="rect">
            <a:avLst/>
          </a:prstGeom>
        </p:spPr>
        <p:txBody>
          <a:bodyPr vert="horz" lIns="109717" tIns="54858" rIns="109717" bIns="5485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Non-bullet slide subtitle</a:t>
            </a:r>
          </a:p>
        </p:txBody>
      </p:sp>
      <p:pic>
        <p:nvPicPr>
          <p:cNvPr id="2" name="Picture 1" descr="IMG_6266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t="36357" r="25370" b="22902"/>
          <a:stretch/>
        </p:blipFill>
        <p:spPr>
          <a:xfrm>
            <a:off x="-73940" y="0"/>
            <a:ext cx="14778282" cy="8229600"/>
          </a:xfrm>
          <a:prstGeom prst="rect">
            <a:avLst/>
          </a:prstGeom>
        </p:spPr>
      </p:pic>
      <p:sp>
        <p:nvSpPr>
          <p:cNvPr id="9" name="Round Diagonal Corner Rectangle 8"/>
          <p:cNvSpPr/>
          <p:nvPr/>
        </p:nvSpPr>
        <p:spPr bwMode="auto">
          <a:xfrm>
            <a:off x="2267315" y="5050718"/>
            <a:ext cx="10095770" cy="2770505"/>
          </a:xfrm>
          <a:prstGeom prst="round2Diag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18" tIns="54860" rIns="109718" bIns="54860" numCol="1" rtlCol="0" anchor="ctr" anchorCtr="0" compatLnSpc="1">
            <a:prstTxWarp prst="textNoShape">
              <a:avLst/>
            </a:prstTxWarp>
          </a:bodyPr>
          <a:lstStyle/>
          <a:p>
            <a:pPr algn="ctr" defTabSz="822457" fontAlgn="base">
              <a:spcBef>
                <a:spcPct val="0"/>
              </a:spcBef>
              <a:spcAft>
                <a:spcPct val="0"/>
              </a:spcAft>
            </a:pPr>
            <a:r>
              <a:rPr lang="en-US" sz="8600" dirty="0">
                <a:solidFill>
                  <a:srgbClr val="4BAAA3"/>
                </a:solidFill>
                <a:latin typeface="Gill Sans Light"/>
                <a:cs typeface="Gill Sans Light"/>
              </a:rPr>
              <a:t>Community</a:t>
            </a:r>
            <a:endParaRPr lang="en-US" sz="8600" dirty="0">
              <a:solidFill>
                <a:srgbClr val="5AA2DB"/>
              </a:solidFill>
              <a:latin typeface="Gill Sans Light"/>
              <a:cs typeface="Gill Sans Light"/>
            </a:endParaRPr>
          </a:p>
          <a:p>
            <a:pPr algn="ctr" defTabSz="822457" fontAlgn="base">
              <a:spcBef>
                <a:spcPct val="0"/>
              </a:spcBef>
              <a:spcAft>
                <a:spcPct val="0"/>
              </a:spcAft>
            </a:pPr>
            <a:r>
              <a:rPr lang="en-US" sz="8600" dirty="0">
                <a:solidFill>
                  <a:srgbClr val="FBAA13"/>
                </a:solidFill>
                <a:latin typeface="Gill Sans Light"/>
                <a:cs typeface="Gill Sans Light"/>
              </a:rPr>
              <a:t>Our Foundation</a:t>
            </a:r>
          </a:p>
        </p:txBody>
      </p:sp>
    </p:spTree>
    <p:extLst>
      <p:ext uri="{BB962C8B-B14F-4D97-AF65-F5344CB8AC3E}">
        <p14:creationId xmlns:p14="http://schemas.microsoft.com/office/powerpoint/2010/main" val="2929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</a:t>
            </a:r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Form diverse bonds</a:t>
            </a:r>
          </a:p>
          <a:p>
            <a:pPr lvl="1"/>
            <a:r>
              <a:rPr lang="en-US" dirty="0" smtClean="0"/>
              <a:t>Demo Days</a:t>
            </a:r>
          </a:p>
          <a:p>
            <a:pPr lvl="1"/>
            <a:r>
              <a:rPr lang="en-US" dirty="0" smtClean="0"/>
              <a:t>Post Mortems</a:t>
            </a:r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Online community</a:t>
            </a:r>
          </a:p>
          <a:p>
            <a:pPr lvl="1"/>
            <a:r>
              <a:rPr lang="en-US" dirty="0" err="1" smtClean="0"/>
              <a:t>Meetups</a:t>
            </a:r>
            <a:r>
              <a:rPr lang="en-US" dirty="0" smtClean="0"/>
              <a:t> and Conferences</a:t>
            </a:r>
          </a:p>
          <a:p>
            <a:pPr lvl="1"/>
            <a:r>
              <a:rPr lang="en-US" dirty="0" smtClean="0"/>
              <a:t>Open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responsible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your learning</a:t>
            </a:r>
          </a:p>
          <a:p>
            <a:r>
              <a:rPr lang="en-US" dirty="0" smtClean="0"/>
              <a:t>For your development</a:t>
            </a:r>
          </a:p>
          <a:p>
            <a:r>
              <a:rPr lang="en-US" dirty="0" smtClean="0"/>
              <a:t>For your career</a:t>
            </a:r>
          </a:p>
          <a:p>
            <a:r>
              <a:rPr lang="en-US" dirty="0" smtClean="0"/>
              <a:t>For your teammates</a:t>
            </a:r>
          </a:p>
          <a:p>
            <a:r>
              <a:rPr lang="en-US" dirty="0" smtClean="0"/>
              <a:t>For lots of important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but you are not alone!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 a mentor</a:t>
            </a:r>
          </a:p>
          <a:p>
            <a:r>
              <a:rPr lang="en-US" dirty="0" smtClean="0"/>
              <a:t>Lean on your peers</a:t>
            </a:r>
          </a:p>
          <a:p>
            <a:r>
              <a:rPr lang="en-US" dirty="0" smtClean="0"/>
              <a:t>Mentor someone</a:t>
            </a:r>
          </a:p>
          <a:p>
            <a:r>
              <a:rPr lang="en-US" dirty="0" smtClean="0"/>
              <a:t>Give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Occasional farmer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http://hugops.chef.io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9" name="Picture 8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10" name="Picture 9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9" y="5222225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448163" y="2896800"/>
            <a:ext cx="1713656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30282" y="2712135"/>
            <a:ext cx="226895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Elementary School</a:t>
            </a: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327288" y="2226000"/>
            <a:ext cx="1337854" cy="123432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448163" y="2896800"/>
            <a:ext cx="1713656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30282" y="2712135"/>
            <a:ext cx="226895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Elementary School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5141" y="3460321"/>
            <a:ext cx="77289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allOfConfusion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387" r="-4938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Wall of Confusion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579533" y="6481764"/>
            <a:ext cx="3471334" cy="342370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dirty="0"/>
              <a:t>http://dev2ops.org/2010/02/what-is-</a:t>
            </a:r>
            <a:r>
              <a:rPr lang="en-US" sz="1400" dirty="0" err="1"/>
              <a:t>devops</a:t>
            </a:r>
            <a:r>
              <a:rPr lang="en-US"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280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5531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8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2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-blank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chef-blank.potx</Template>
  <TotalTime>167</TotalTime>
  <Words>527</Words>
  <Application>Microsoft Macintosh PowerPoint</Application>
  <PresentationFormat>Custom</PresentationFormat>
  <Paragraphs>170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chef-blank</vt:lpstr>
      <vt:lpstr>ap chef</vt:lpstr>
      <vt:lpstr>Office Theme</vt:lpstr>
      <vt:lpstr>Community:  The Secret Ingredient for DevOps</vt:lpstr>
      <vt:lpstr>Nathen Harvey</vt:lpstr>
      <vt:lpstr>My Columbus Community</vt:lpstr>
      <vt:lpstr>My Columbus Community</vt:lpstr>
      <vt:lpstr>My Columbus Community</vt:lpstr>
      <vt:lpstr>My Columbus Community</vt:lpstr>
      <vt:lpstr>Wall of Confusion</vt:lpstr>
      <vt:lpstr>PowerPoint Presentation</vt:lpstr>
      <vt:lpstr>PowerPoint Presentation</vt:lpstr>
      <vt:lpstr>PowerPoint Presentation</vt:lpstr>
      <vt:lpstr>PowerPoint Presentation</vt:lpstr>
      <vt:lpstr>Demo Days!</vt:lpstr>
      <vt:lpstr>Demo Days!</vt:lpstr>
      <vt:lpstr>Demo Days!</vt:lpstr>
      <vt:lpstr>Demo Days!</vt:lpstr>
      <vt:lpstr>Demo Days!</vt:lpstr>
      <vt:lpstr>Chef Demo Days Playlist on YouTube</vt:lpstr>
      <vt:lpstr>PowerPoint Presentation</vt:lpstr>
      <vt:lpstr>PowerPoint Presentation</vt:lpstr>
      <vt:lpstr>PowerPoint Presentation</vt:lpstr>
      <vt:lpstr>Post Mortems – Who Attends?</vt:lpstr>
      <vt:lpstr>Post Mortems – Who Attends?</vt:lpstr>
      <vt:lpstr>Slack - https://goo.gl/LqYhEA</vt:lpstr>
      <vt:lpstr>Meetups</vt:lpstr>
      <vt:lpstr>Conferences</vt:lpstr>
      <vt:lpstr>Open Source</vt:lpstr>
      <vt:lpstr>PowerPoint Presentation</vt:lpstr>
      <vt:lpstr>PowerPoint Presentation</vt:lpstr>
      <vt:lpstr>PowerPoint Presentation</vt:lpstr>
      <vt:lpstr>PowerPoint Presentation</vt:lpstr>
      <vt:lpstr>Building a DevOps Community</vt:lpstr>
      <vt:lpstr>You are responsible…</vt:lpstr>
      <vt:lpstr>…but you are not alone!</vt:lpstr>
      <vt:lpstr>Nathen Harvey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30</cp:revision>
  <dcterms:created xsi:type="dcterms:W3CDTF">2015-04-20T20:56:17Z</dcterms:created>
  <dcterms:modified xsi:type="dcterms:W3CDTF">2016-11-01T05:49:07Z</dcterms:modified>
</cp:coreProperties>
</file>